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76" r:id="rId6"/>
    <p:sldId id="262" r:id="rId7"/>
    <p:sldId id="263" r:id="rId8"/>
    <p:sldId id="265" r:id="rId9"/>
    <p:sldId id="266" r:id="rId10"/>
    <p:sldId id="267" r:id="rId11"/>
    <p:sldId id="268" r:id="rId12"/>
    <p:sldId id="271" r:id="rId13"/>
    <p:sldId id="275" r:id="rId14"/>
    <p:sldId id="278" r:id="rId15"/>
    <p:sldId id="279" r:id="rId16"/>
    <p:sldId id="274" r:id="rId17"/>
    <p:sldId id="277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3" autoAdjust="0"/>
    <p:restoredTop sz="92581" autoAdjust="0"/>
  </p:normalViewPr>
  <p:slideViewPr>
    <p:cSldViewPr>
      <p:cViewPr varScale="1">
        <p:scale>
          <a:sx n="98" d="100"/>
          <a:sy n="98" d="100"/>
        </p:scale>
        <p:origin x="549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358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4D8656-6C58-4525-8406-CEFBD2FCB72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753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8A9E77-1458-4E42-A833-907C80AFDDEC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4700" y="301625"/>
            <a:ext cx="5289550" cy="3967163"/>
          </a:xfrm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AF86E1-98AF-41BC-8B61-AE5BBCD0A600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6E7B59-A4BF-4848-B79C-0883B35F85E0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34F008-2113-4FED-8F2E-51A6AD46C47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AB030C-20D3-4F73-AEB5-30D6500729D6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2E5212-BB13-4E8E-81DE-DBD7C755E2E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54B13C-CB75-4524-BED3-7EF332595581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A218E9-8193-4892-A8FF-38DBEC2BA4EC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AD244D-2939-44CB-A1FF-C811C5404F27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D9FBAC-F490-420A-BA86-085A6548F9A0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4700" y="301625"/>
            <a:ext cx="5289550" cy="3967163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E5A1E3-E2DE-4A5B-9695-FF12D9B474D6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DCEC91-0D60-405B-8D24-EF3A8D563F6A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4700" y="301625"/>
            <a:ext cx="5289550" cy="3967163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6A04E-9854-44F2-8DE7-B7CCD79D175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A7CEF-F361-4A54-89F3-851D0C577B69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E4F452-30DC-484F-AECB-5A43D81B921E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78998-A3D2-4191-8846-F436FDA8C6E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56F-83C6-4452-8155-22A91EE360E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42A0F-EE65-438C-B244-40E9DB5B56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606AF43-0A85-4777-9949-4F1114C191E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91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4B84-D498-4A63-AC34-CB8BE56C71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58E4E-A0D9-4154-B321-85CC9E9B4D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7E878-5A73-4ABE-ACC1-7D948E05A2B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97AA-97DE-4434-9DEC-09FE74A6820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2271E-249D-4DC7-9D0D-F6A7DBFB01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65D07-B295-48E5-B082-68E62488778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E560A-3561-464B-BF18-BA03704858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5681B7-D07F-4D3F-AEA8-AC82182F429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4D5D2C-4201-4B96-94B3-BEEF7AD636A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hyperlink" Target="mailto:Paul.j.seely@saic.com" TargetMode="External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s.org/sgp/crs/natsec/RL33432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satoday.com/tech/science/environment/2010-01-21-arctic-ice-undersea-cable_N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wmf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oleObject" Target="../embeddings/oleObject1.bin"/><Relationship Id="rId5" Type="http://schemas.openxmlformats.org/officeDocument/2006/relationships/hyperlink" Target="http://blogs.abcnews.com/theblotter/2007/07/underwater-tick.html" TargetMode="Externa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uxoinfo.com/blogcfc/client/includes/uxopages/sitedata1.cfm?uxoinfo_id=11US0007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uxoinfo.com/blogcfc/client/includes/uxopages/sitedata1.cfm?uxoinfo_id=11US0006" TargetMode="Externa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hyperlink" Target="http://uxoinfo.com/blogcfc/client/includes/uxopages/sitedata1.cfm?uxoinfo_id=11US0005" TargetMode="External"/><Relationship Id="rId5" Type="http://schemas.openxmlformats.org/officeDocument/2006/relationships/hyperlink" Target="http://uxoinfo.com/blogcfc/client/includes/uxopages/sitedata1.cfm?uxoinfo_id=11US0004" TargetMode="External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5.xml"/><Relationship Id="rId9" Type="http://schemas.openxmlformats.org/officeDocument/2006/relationships/hyperlink" Target="http://uxoinfo.com/blogcfc/client/includes/uxopages/sitedata1.cfm?uxoinfo_id=11US000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2743200"/>
          </a:xfrm>
        </p:spPr>
        <p:txBody>
          <a:bodyPr>
            <a:normAutofit fontScale="90000"/>
          </a:bodyPr>
          <a:lstStyle/>
          <a:p>
            <a:r>
              <a:rPr lang="en-GB" dirty="0"/>
              <a:t>Oil &amp; Natural Gas Industry</a:t>
            </a:r>
            <a:br>
              <a:rPr lang="en-GB" dirty="0"/>
            </a:br>
            <a:r>
              <a:rPr lang="en-GB" dirty="0"/>
              <a:t> Underwater Unexploded Ordnance (UXO)  Solutions  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360488" y="4016375"/>
            <a:ext cx="71151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1959" tIns="60980" rIns="121959" bIns="60980" anchor="b"/>
          <a:lstStyle/>
          <a:p>
            <a:pPr algn="ctr"/>
            <a:endParaRPr lang="en-GB" sz="4000" i="1" dirty="0">
              <a:solidFill>
                <a:schemeClr val="tx2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86200"/>
            <a:ext cx="2652713" cy="213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838825" y="52959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3079" name="Picture 7" descr="NOR Tigerfish 0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200400"/>
            <a:ext cx="2981325" cy="32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Phases of UXO Solutions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92100" y="1241425"/>
            <a:ext cx="3903663" cy="4889500"/>
          </a:xfrm>
        </p:spPr>
        <p:txBody>
          <a:bodyPr/>
          <a:lstStyle/>
          <a:p>
            <a:r>
              <a:rPr lang="en-US" sz="2000" dirty="0"/>
              <a:t>Phase III – ROV Survey</a:t>
            </a:r>
          </a:p>
          <a:p>
            <a:pPr lvl="1"/>
            <a:r>
              <a:rPr lang="en-US" sz="1800" dirty="0"/>
              <a:t>ROV</a:t>
            </a:r>
          </a:p>
          <a:p>
            <a:pPr lvl="2"/>
            <a:r>
              <a:rPr lang="en-US" sz="1800" dirty="0"/>
              <a:t>Photo / Video graphic Data</a:t>
            </a:r>
          </a:p>
          <a:p>
            <a:pPr lvl="2"/>
            <a:r>
              <a:rPr lang="en-US" sz="1800" dirty="0"/>
              <a:t>Pulse Induced Gradiometric Data</a:t>
            </a:r>
          </a:p>
          <a:p>
            <a:pPr lvl="2"/>
            <a:r>
              <a:rPr lang="en-US" sz="1800" dirty="0"/>
              <a:t>2 EOD specialists onboard to identify UXO and to work with ROV operators in a hazardous environment</a:t>
            </a:r>
          </a:p>
          <a:p>
            <a:pPr lvl="1"/>
            <a:r>
              <a:rPr lang="en-US" sz="1800" dirty="0"/>
              <a:t>Produce final technical report</a:t>
            </a:r>
          </a:p>
          <a:p>
            <a:pPr lvl="1"/>
            <a:endParaRPr lang="en-US" sz="1800" dirty="0"/>
          </a:p>
        </p:txBody>
      </p:sp>
      <p:pic>
        <p:nvPicPr>
          <p:cNvPr id="19460" name="Picture 4" descr="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1998663"/>
            <a:ext cx="4459287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Phases of UXO Solutions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82663"/>
            <a:ext cx="3797300" cy="5454650"/>
          </a:xfrm>
        </p:spPr>
        <p:txBody>
          <a:bodyPr/>
          <a:lstStyle/>
          <a:p>
            <a:r>
              <a:rPr lang="en-US" sz="2000" dirty="0"/>
              <a:t>Phase IV – Mitigation </a:t>
            </a:r>
          </a:p>
          <a:p>
            <a:pPr lvl="1"/>
            <a:r>
              <a:rPr lang="en-US" sz="1800" dirty="0"/>
              <a:t>Avoidance</a:t>
            </a:r>
          </a:p>
          <a:p>
            <a:pPr lvl="2"/>
            <a:r>
              <a:rPr lang="en-US" sz="1600" dirty="0"/>
              <a:t>Preferred method</a:t>
            </a:r>
          </a:p>
          <a:p>
            <a:pPr lvl="2"/>
            <a:r>
              <a:rPr lang="en-US" sz="1600" dirty="0"/>
              <a:t>Easily accomplished in deep and ultra deep waters </a:t>
            </a:r>
          </a:p>
          <a:p>
            <a:pPr lvl="1"/>
            <a:r>
              <a:rPr lang="en-US" sz="1800" dirty="0"/>
              <a:t>Relocation</a:t>
            </a:r>
          </a:p>
          <a:p>
            <a:pPr lvl="2"/>
            <a:r>
              <a:rPr lang="en-US" sz="1600" dirty="0"/>
              <a:t>Second option</a:t>
            </a:r>
          </a:p>
          <a:p>
            <a:pPr lvl="2"/>
            <a:r>
              <a:rPr lang="en-US" sz="1600" dirty="0"/>
              <a:t>Specially equipped ROV will move UXO to a safe distance</a:t>
            </a:r>
          </a:p>
          <a:p>
            <a:pPr lvl="1"/>
            <a:r>
              <a:rPr lang="en-US" sz="1800" dirty="0"/>
              <a:t>Safe Disposal</a:t>
            </a:r>
          </a:p>
          <a:p>
            <a:pPr lvl="2"/>
            <a:r>
              <a:rPr lang="en-US" sz="1600" dirty="0"/>
              <a:t>Water jet technology</a:t>
            </a:r>
          </a:p>
          <a:p>
            <a:pPr lvl="3"/>
            <a:r>
              <a:rPr lang="en-US" sz="1600" dirty="0"/>
              <a:t>Recycle materials</a:t>
            </a:r>
          </a:p>
          <a:p>
            <a:pPr lvl="3"/>
            <a:r>
              <a:rPr lang="en-US" sz="1600" dirty="0"/>
              <a:t>Environmentally sound</a:t>
            </a:r>
          </a:p>
          <a:p>
            <a:pPr lvl="3"/>
            <a:r>
              <a:rPr lang="en-US" sz="1600" dirty="0"/>
              <a:t>Conducted remotely</a:t>
            </a:r>
          </a:p>
          <a:p>
            <a:endParaRPr lang="en-US" sz="1600" dirty="0"/>
          </a:p>
        </p:txBody>
      </p:sp>
      <p:pic>
        <p:nvPicPr>
          <p:cNvPr id="20484" name="Picture 4" descr="20061011 2000lb Bomb in Waterj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2063750"/>
            <a:ext cx="4635500" cy="319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/>
              <a:t>Mitigation Technology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4005263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High Pressure Abrasive Water jets are intrinsically safe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Physical process safety validated by both theoretical and empirical research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Approximately 2 million high-explosive munitions demilitarized without incident 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Water jets are indiscriminate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Water jets cut steel, copper, aluminum, rock, and explosives without requiring process changes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Less damaging to environment than other alternatives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Special lasers are showing promise for underwater cutting applications and may soon be developed for UXO applications.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2173288"/>
            <a:ext cx="3389312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This innovative method for mitigation of underwater UXO has applications well beyond the oil and gas industry.</a:t>
            </a:r>
          </a:p>
          <a:p>
            <a:pPr lvl="1"/>
            <a:r>
              <a:rPr lang="en-US" sz="1800" dirty="0"/>
              <a:t>Current research shows that these UXO are slowly degrading and leaching contaminants into the environment</a:t>
            </a:r>
          </a:p>
          <a:p>
            <a:pPr lvl="1"/>
            <a:r>
              <a:rPr lang="en-US" sz="1800" dirty="0"/>
              <a:t>The financial industry is pushing the installation of underwater fiber optic cables to provide faster connectivity to important financial transactions (</a:t>
            </a:r>
            <a:r>
              <a:rPr lang="en-US" sz="1400" dirty="0"/>
              <a:t>Dan Joling, “Global warming opens up Arctic for undersea cable,” 2010)</a:t>
            </a:r>
          </a:p>
          <a:p>
            <a:pPr lvl="1"/>
            <a:r>
              <a:rPr lang="en-US" sz="1800" dirty="0"/>
              <a:t>The push for renewable energy has provided opportunity in offshore wind and solar farms, as well as, tidal and wave energy systems</a:t>
            </a:r>
          </a:p>
          <a:p>
            <a:pPr lvl="1"/>
            <a:r>
              <a:rPr lang="en-US" sz="1800" dirty="0"/>
              <a:t>UXO are not just a problem underwater, they are a problem on land as well.</a:t>
            </a:r>
          </a:p>
          <a:p>
            <a:pPr marL="393192" lvl="1" indent="0">
              <a:buNone/>
            </a:pPr>
            <a:endParaRPr lang="en-US" sz="1800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driving forces of the underwater UXO problem</a:t>
            </a:r>
          </a:p>
          <a:p>
            <a:r>
              <a:rPr lang="en-US" dirty="0"/>
              <a:t>A brief history of underwater UXO</a:t>
            </a:r>
          </a:p>
          <a:p>
            <a:r>
              <a:rPr lang="en-US" dirty="0"/>
              <a:t>The services SAIC is capable of offering and why they’re needed</a:t>
            </a:r>
          </a:p>
          <a:p>
            <a:r>
              <a:rPr lang="en-US" dirty="0"/>
              <a:t>Details about the services and what sets us apart from the competition</a:t>
            </a:r>
          </a:p>
          <a:p>
            <a:r>
              <a:rPr lang="en-US" dirty="0"/>
              <a:t>Potential areas for future expansion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6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Need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Funding to hire four qualified EOD Technicians</a:t>
            </a:r>
          </a:p>
          <a:p>
            <a:pPr lvl="0"/>
            <a:r>
              <a:rPr lang="en-US" dirty="0"/>
              <a:t>Beginning travel budget of $35k</a:t>
            </a:r>
          </a:p>
          <a:p>
            <a:pPr lvl="0"/>
            <a:r>
              <a:rPr lang="en-US" dirty="0"/>
              <a:t>Support from Business Development </a:t>
            </a:r>
          </a:p>
          <a:p>
            <a:pPr lvl="0"/>
            <a:r>
              <a:rPr lang="en-US" dirty="0"/>
              <a:t>IR&amp;D Budget of $75k to complete development of the underwater water jet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4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MG_52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3276600"/>
            <a:ext cx="4197350" cy="31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667000" y="655637"/>
            <a:ext cx="365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Questions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5800" y="16002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Paul Seely, SAIC EOD Specialist</a:t>
            </a:r>
          </a:p>
          <a:p>
            <a:r>
              <a:rPr lang="en-US" b="1" dirty="0"/>
              <a:t>757-383-3619</a:t>
            </a:r>
          </a:p>
          <a:p>
            <a:r>
              <a:rPr lang="en-US" b="1" dirty="0">
                <a:hlinkClick r:id="rId6"/>
              </a:rPr>
              <a:t>Paul.j.seely@saic.com</a:t>
            </a:r>
            <a:endParaRPr lang="en-US" b="1" dirty="0"/>
          </a:p>
          <a:p>
            <a:endParaRPr lang="en-US" b="1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1600" dirty="0"/>
              <a:t>Bearden, David M. (2007), U.S. Disposal of Chemical Weapons in the Ocean:</a:t>
            </a:r>
          </a:p>
          <a:p>
            <a:pPr>
              <a:buFontTx/>
              <a:buNone/>
            </a:pPr>
            <a:r>
              <a:rPr lang="en-US" sz="1600" dirty="0"/>
              <a:t>   Background and Issues for Congress. </a:t>
            </a:r>
            <a:r>
              <a:rPr lang="en-US" sz="1200" dirty="0">
                <a:hlinkClick r:id="rId3"/>
              </a:rPr>
              <a:t>http://www.fas.org/sgp/crs/natsec/RL33432.pdf</a:t>
            </a:r>
            <a:endParaRPr lang="en-US" sz="1200" dirty="0"/>
          </a:p>
          <a:p>
            <a:pPr>
              <a:buFontTx/>
              <a:buNone/>
            </a:pPr>
            <a:endParaRPr lang="en-US" sz="1200" dirty="0"/>
          </a:p>
          <a:p>
            <a:pPr>
              <a:buFontTx/>
              <a:buNone/>
            </a:pPr>
            <a:r>
              <a:rPr lang="en-US" sz="1600" dirty="0"/>
              <a:t>Joling, Dan (2010, January 21). Global warming opens up Arctic for undersea cable. </a:t>
            </a:r>
          </a:p>
          <a:p>
            <a:pPr>
              <a:buFontTx/>
              <a:buNone/>
            </a:pPr>
            <a:r>
              <a:rPr lang="en-US" sz="1600" dirty="0"/>
              <a:t>   USA Today. </a:t>
            </a:r>
            <a:r>
              <a:rPr lang="en-US" sz="1200" dirty="0">
                <a:hlinkClick r:id="rId4"/>
              </a:rPr>
              <a:t>http://www.usatoday.com/tech/science/environment/2010-01-21-arctic-ice-undersea-cable_N.htm</a:t>
            </a:r>
            <a:endParaRPr lang="en-US" sz="1200" dirty="0"/>
          </a:p>
          <a:p>
            <a:pPr>
              <a:buFontTx/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8683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Agenda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88913" y="1676399"/>
            <a:ext cx="8955087" cy="4379913"/>
          </a:xfrm>
        </p:spPr>
        <p:txBody>
          <a:bodyPr/>
          <a:lstStyle/>
          <a:p>
            <a:pPr lvl="1">
              <a:lnSpc>
                <a:spcPct val="90000"/>
              </a:lnSpc>
            </a:pP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800" dirty="0"/>
              <a:t>Driving Forces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History of UXO At-sea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UXO Capabilities Offered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Phases of UXO Solutions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Mitigation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The Future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Driving Forces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As Oil &amp; Gas companies continue to explore deeper ocean resources in search of new drill sites, they will inevitably encounter  more UXO hazards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Energy corporations in search of oil and gas (O&amp;G) reserves must adhere to Bureau of Ocean Energy Management (BOEM) requirements: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 lvl="2">
              <a:lnSpc>
                <a:spcPct val="80000"/>
              </a:lnSpc>
              <a:buFont typeface="Arial" charset="0"/>
              <a:buChar char="–"/>
            </a:pPr>
            <a:r>
              <a:rPr lang="en-US" sz="1800" dirty="0"/>
              <a:t>Maintain 50’ right of way either side of center of UXO</a:t>
            </a:r>
          </a:p>
          <a:p>
            <a:pPr lvl="2">
              <a:lnSpc>
                <a:spcPct val="80000"/>
              </a:lnSpc>
              <a:buFont typeface="Arial" charset="0"/>
              <a:buChar char="–"/>
            </a:pPr>
            <a:r>
              <a:rPr lang="en-US" sz="1800" dirty="0"/>
              <a:t>Identify and declare all contacts and obstacles</a:t>
            </a:r>
          </a:p>
          <a:p>
            <a:pPr lvl="2">
              <a:lnSpc>
                <a:spcPct val="80000"/>
              </a:lnSpc>
              <a:buFont typeface="Arial" charset="0"/>
              <a:buChar char="–"/>
            </a:pPr>
            <a:r>
              <a:rPr lang="en-US" sz="1800" dirty="0"/>
              <a:t>Pipe-lay corridor must be approved by BOEM</a:t>
            </a:r>
          </a:p>
          <a:p>
            <a:pPr lvl="2">
              <a:lnSpc>
                <a:spcPct val="80000"/>
              </a:lnSpc>
              <a:buFont typeface="Arial" charset="0"/>
              <a:buChar char="–"/>
            </a:pP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2000" dirty="0"/>
              <a:t>BOEM directives affect shallow, deep, and ultra deep water O&amp;G projects differently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dirty="0"/>
              <a:t>History of UXO At-sea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5425" y="1447800"/>
            <a:ext cx="4459288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/>
              <a:t>1920 – 1970 unregulated disposal in the Gulf of Mexico, Atlantic and Pacific Oceans</a:t>
            </a:r>
            <a:r>
              <a:rPr lang="en-US" sz="1600" dirty="0"/>
              <a:t> </a:t>
            </a:r>
            <a:r>
              <a:rPr lang="en-US" sz="1000" dirty="0"/>
              <a:t>(</a:t>
            </a:r>
            <a:r>
              <a:rPr lang="en-US" sz="1000" dirty="0">
                <a:hlinkClick r:id="rId5"/>
              </a:rPr>
              <a:t>http://blogs.abcnews.com/theblotter/2007/07/underwater-tick.html</a:t>
            </a:r>
            <a:r>
              <a:rPr lang="en-US" sz="1000" dirty="0"/>
              <a:t>)</a:t>
            </a:r>
          </a:p>
          <a:p>
            <a:pPr marL="393192" lvl="1" indent="0">
              <a:lnSpc>
                <a:spcPct val="80000"/>
              </a:lnSpc>
              <a:buNone/>
            </a:pP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1800" dirty="0"/>
              <a:t>Geographically widespread </a:t>
            </a:r>
            <a:r>
              <a:rPr lang="en-US" sz="1400" dirty="0"/>
              <a:t>(Bearden, 2007)</a:t>
            </a: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1600" dirty="0"/>
              <a:t>1800 – 1972: Conservatively, over 200M lbs. of ordnance dumped globally in oceans, lakes, rivers, etc.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Includes chemical ordnance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Military explosive dumping areas established but not necessarily used due to inaccurate navigation systems</a:t>
            </a:r>
          </a:p>
          <a:p>
            <a:pPr lvl="1">
              <a:lnSpc>
                <a:spcPct val="80000"/>
              </a:lnSpc>
            </a:pP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1800" dirty="0"/>
              <a:t>Historical records poorly maintained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600" dirty="0"/>
          </a:p>
        </p:txBody>
      </p:sp>
      <p:graphicFrame>
        <p:nvGraphicFramePr>
          <p:cNvPr id="819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6833125"/>
              </p:ext>
            </p:extLst>
          </p:nvPr>
        </p:nvGraphicFramePr>
        <p:xfrm>
          <a:off x="5029200" y="2438400"/>
          <a:ext cx="3719512" cy="2789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6" imgW="4038600" imgH="3029712" progId="Word.Picture.8">
                  <p:embed/>
                </p:oleObj>
              </mc:Choice>
              <mc:Fallback>
                <p:oleObj name="Picture" r:id="rId6" imgW="4038600" imgH="3029712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438400"/>
                        <a:ext cx="3719512" cy="278923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55A4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UXO At-sea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 North Americas inland and coastal waters, according to known records, there are 79 dumpsites. Here are several off the east coast (source: www.uxoinfo.com):</a:t>
            </a:r>
          </a:p>
          <a:p>
            <a:endParaRPr lang="en-US" sz="2000" dirty="0"/>
          </a:p>
          <a:p>
            <a:pPr>
              <a:buFontTx/>
              <a:buNone/>
            </a:pPr>
            <a:r>
              <a:rPr lang="en-US" sz="2000" dirty="0"/>
              <a:t>    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  <a:hlinkClick r:id="rId5"/>
              </a:rPr>
              <a:t>Atlantic, NY-01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Sea Disposal (U.S.)Atlantic Ocean (U.S)NY</a:t>
            </a:r>
          </a:p>
          <a:p>
            <a:pPr>
              <a:buFontTx/>
              <a:buNone/>
            </a:pP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   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  <a:hlinkClick r:id="rId6"/>
              </a:rPr>
              <a:t>Atlantic, VA-01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Sea Disposal (U.S.)Atlantic Ocean (U.S)VA</a:t>
            </a:r>
          </a:p>
          <a:p>
            <a:pPr>
              <a:buFontTx/>
              <a:buNone/>
            </a:pP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   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  <a:hlinkClick r:id="rId7"/>
              </a:rPr>
              <a:t>Atlantic, NC-03 (Area Baker)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Sea Disposal (U.S.)Atlantic Ocean (U.S)NC</a:t>
            </a:r>
          </a:p>
          <a:p>
            <a:pPr>
              <a:buFontTx/>
              <a:buNone/>
            </a:pP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   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  <a:hlinkClick r:id="rId8"/>
              </a:rPr>
              <a:t>Atlantic, NC-04 (Area B-1)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Sea Disposal (U.S.)Atlantic Ocean (U.S)NC</a:t>
            </a:r>
          </a:p>
          <a:p>
            <a:pPr>
              <a:buFontTx/>
              <a:buNone/>
            </a:pP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   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  <a:hlinkClick r:id="rId9"/>
              </a:rPr>
              <a:t>Atlantic, FL-02</a:t>
            </a:r>
            <a:r>
              <a:rPr lang="en-US" sz="1800" dirty="0">
                <a:solidFill>
                  <a:srgbClr val="000000"/>
                </a:solidFill>
                <a:latin typeface="Trebuchet MS" pitchFamily="34" charset="0"/>
              </a:rPr>
              <a:t> Sea Disposal (U.S.)Atlantic Ocean (U.S)FL</a:t>
            </a:r>
          </a:p>
          <a:p>
            <a:pPr>
              <a:buFontTx/>
              <a:buNone/>
            </a:pPr>
            <a:endParaRPr lang="en-US" sz="1800" dirty="0">
              <a:solidFill>
                <a:srgbClr val="000000"/>
              </a:solidFill>
              <a:latin typeface="Trebuchet MS" pitchFamily="34" charset="0"/>
            </a:endParaRPr>
          </a:p>
          <a:p>
            <a:endParaRPr lang="en-US" sz="1800" dirty="0">
              <a:solidFill>
                <a:srgbClr val="000000"/>
              </a:solidFill>
              <a:latin typeface="Trebuchet MS" pitchFamily="34" charset="0"/>
            </a:endParaRPr>
          </a:p>
          <a:p>
            <a:pPr>
              <a:buFontTx/>
              <a:buNone/>
            </a:pPr>
            <a:endParaRPr lang="en-US" sz="1800" dirty="0">
              <a:solidFill>
                <a:srgbClr val="000000"/>
              </a:solidFill>
              <a:latin typeface="Trebuchet MS" pitchFamily="34" charset="0"/>
            </a:endParaRPr>
          </a:p>
          <a:p>
            <a:pPr>
              <a:buFontTx/>
              <a:buNone/>
            </a:pPr>
            <a:endParaRPr lang="en-US" sz="1800" dirty="0">
              <a:solidFill>
                <a:srgbClr val="000000"/>
              </a:solidFill>
              <a:latin typeface="Trebuchet MS" pitchFamily="34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/>
              <a:t>Benefits to the Customer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96963"/>
            <a:ext cx="8218488" cy="5257800"/>
          </a:xfrm>
        </p:spPr>
        <p:txBody>
          <a:bodyPr/>
          <a:lstStyle/>
          <a:p>
            <a:endParaRPr lang="en-US" sz="1800" dirty="0"/>
          </a:p>
          <a:p>
            <a:r>
              <a:rPr lang="en-US" sz="1800" dirty="0"/>
              <a:t>Some drilling and exploration vessels are leased to Oil &amp; Gas customers at a rate of $500K per day.</a:t>
            </a:r>
          </a:p>
          <a:p>
            <a:r>
              <a:rPr lang="en-US" sz="1800" dirty="0"/>
              <a:t>There is also the additional overhead costs of fuel, food &amp; water supplies, subcontractors and employee salaries.</a:t>
            </a:r>
          </a:p>
          <a:p>
            <a:r>
              <a:rPr lang="en-US" sz="1800" dirty="0"/>
              <a:t>Any damage to pipelines or well heads could incur significant liability on the Oil &amp; Gas company as was witnessed during the Deep-water Horizon disaster.</a:t>
            </a:r>
          </a:p>
          <a:p>
            <a:r>
              <a:rPr lang="en-US" sz="1800" dirty="0"/>
              <a:t>Essentially, any delay in operations at sea incurs significant expense.</a:t>
            </a:r>
          </a:p>
          <a:p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810000"/>
            <a:ext cx="4381500" cy="2628900"/>
          </a:xfrm>
          <a:prstGeom prst="rect">
            <a:avLst/>
          </a:prstGeom>
        </p:spPr>
      </p:pic>
      <p:pic>
        <p:nvPicPr>
          <p:cNvPr id="9218" name="Picture 2" descr="C:\Users\seelyp\AppData\Local\Microsoft\Windows\Temporary Internet Files\Content.IE5\9EBPEK8A\MP900315542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87140"/>
            <a:ext cx="3657600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UXO Capabilities Offered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33388" y="1150938"/>
            <a:ext cx="8218487" cy="5143500"/>
          </a:xfrm>
        </p:spPr>
        <p:txBody>
          <a:bodyPr/>
          <a:lstStyle/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Historical munitions research for area of operation</a:t>
            </a:r>
          </a:p>
          <a:p>
            <a:r>
              <a:rPr lang="en-US" sz="2000" dirty="0"/>
              <a:t>Conduct comprehensive geological hazard surveys</a:t>
            </a:r>
          </a:p>
          <a:p>
            <a:r>
              <a:rPr lang="en-US" sz="2000" dirty="0"/>
              <a:t>Provide onsite support and ordnance expertise </a:t>
            </a:r>
          </a:p>
          <a:p>
            <a:r>
              <a:rPr lang="en-US" sz="2000" dirty="0"/>
              <a:t>Develop in-depth risk mitigation strategies</a:t>
            </a:r>
          </a:p>
          <a:p>
            <a:r>
              <a:rPr lang="en-US" sz="2000" dirty="0"/>
              <a:t>Ordnance &amp; Chemical Warfare Agent Identification</a:t>
            </a:r>
          </a:p>
          <a:p>
            <a:r>
              <a:rPr lang="en-US" sz="2000" dirty="0"/>
              <a:t>Provide one on one training to ROV personnel</a:t>
            </a:r>
          </a:p>
          <a:p>
            <a:pPr>
              <a:buFontTx/>
              <a:buNone/>
            </a:pPr>
            <a:endParaRPr lang="en-US" sz="2000" dirty="0"/>
          </a:p>
          <a:p>
            <a:pPr lvl="1">
              <a:buFontTx/>
              <a:buNone/>
            </a:pPr>
            <a:endParaRPr lang="en-US" sz="20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Phases of UXO Solutions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081088"/>
            <a:ext cx="5054600" cy="5635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Phase I – Desktop Study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Historical Research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In-depth records research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National Archives 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FOIA request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Various services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Army Corp of Engineers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Provide refined ordnance research and analysis of historical data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At-sea munitions dumping practices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Ordnance type	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Probable fuzing components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Safe/armed condition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Environmental effects   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Initial risk assessment/risk mitigation recommendations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83013"/>
            <a:ext cx="2479675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588" y="1103313"/>
            <a:ext cx="3135312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Phases of UXO Solutions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01725"/>
            <a:ext cx="4184650" cy="5508625"/>
          </a:xfrm>
        </p:spPr>
        <p:txBody>
          <a:bodyPr/>
          <a:lstStyle/>
          <a:p>
            <a:r>
              <a:rPr lang="en-US" sz="2000" dirty="0"/>
              <a:t>Phase II – AUV Survey</a:t>
            </a:r>
          </a:p>
          <a:p>
            <a:pPr lvl="1"/>
            <a:r>
              <a:rPr lang="en-US" sz="1800" dirty="0"/>
              <a:t>Side scan sonar</a:t>
            </a:r>
          </a:p>
          <a:p>
            <a:pPr lvl="2"/>
            <a:r>
              <a:rPr lang="en-US" sz="1800" dirty="0"/>
              <a:t>Interpretation of Side Scan Sonar Data</a:t>
            </a:r>
            <a:r>
              <a:rPr lang="en-US" sz="2000" dirty="0"/>
              <a:t> </a:t>
            </a:r>
          </a:p>
          <a:p>
            <a:endParaRPr lang="en-US" sz="2000" dirty="0"/>
          </a:p>
        </p:txBody>
      </p:sp>
      <p:pic>
        <p:nvPicPr>
          <p:cNvPr id="18436" name="Picture 4" descr="auv-retrieval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2725738"/>
            <a:ext cx="4194175" cy="279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Fig04-GT-SS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2806700"/>
            <a:ext cx="2833687" cy="320675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1254</TotalTime>
  <Words>1019</Words>
  <Application>Microsoft Office PowerPoint</Application>
  <PresentationFormat>On-screen Show (4:3)</PresentationFormat>
  <Paragraphs>142</Paragraphs>
  <Slides>17</Slides>
  <Notes>15</Notes>
  <HiddenSlides>0</HiddenSlides>
  <MMClips>16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Trebuchet MS</vt:lpstr>
      <vt:lpstr>Wingdings</vt:lpstr>
      <vt:lpstr>Wingdings 2</vt:lpstr>
      <vt:lpstr>Flow</vt:lpstr>
      <vt:lpstr>Picture</vt:lpstr>
      <vt:lpstr>Oil &amp; Natural Gas Industry  Underwater Unexploded Ordnance (UXO)  Solutions  </vt:lpstr>
      <vt:lpstr>Agenda</vt:lpstr>
      <vt:lpstr>Driving Forces </vt:lpstr>
      <vt:lpstr>History of UXO At-sea </vt:lpstr>
      <vt:lpstr>History of UXO At-sea</vt:lpstr>
      <vt:lpstr>Benefits to the Customer</vt:lpstr>
      <vt:lpstr>UXO Capabilities Offered</vt:lpstr>
      <vt:lpstr>Phases of UXO Solutions</vt:lpstr>
      <vt:lpstr>Phases of UXO Solutions</vt:lpstr>
      <vt:lpstr>Phases of UXO Solutions</vt:lpstr>
      <vt:lpstr>Phases of UXO Solutions</vt:lpstr>
      <vt:lpstr>Mitigation Technology</vt:lpstr>
      <vt:lpstr>The Future</vt:lpstr>
      <vt:lpstr>In Review</vt:lpstr>
      <vt:lpstr>What We Need</vt:lpstr>
      <vt:lpstr>PowerPoint Presentation</vt:lpstr>
      <vt:lpstr>References</vt:lpstr>
    </vt:vector>
  </TitlesOfParts>
  <Company>SAIC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Oil &amp; Natural Gas Industry  Underwater Unexploded Ordnance (UXO)  Solutions</dc:title>
  <dc:creator>seelyp</dc:creator>
  <cp:lastModifiedBy>Weber Lyncee</cp:lastModifiedBy>
  <cp:revision>34</cp:revision>
  <dcterms:created xsi:type="dcterms:W3CDTF">2010-06-14T15:49:44Z</dcterms:created>
  <dcterms:modified xsi:type="dcterms:W3CDTF">2021-08-21T03:53:31Z</dcterms:modified>
</cp:coreProperties>
</file>